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9" r:id="rId7"/>
    <p:sldId id="280" r:id="rId8"/>
    <p:sldId id="281" r:id="rId9"/>
    <p:sldId id="287" r:id="rId10"/>
    <p:sldId id="284" r:id="rId11"/>
    <p:sldId id="289" r:id="rId12"/>
    <p:sldId id="276" r:id="rId13"/>
    <p:sldId id="277" r:id="rId14"/>
    <p:sldId id="291" r:id="rId15"/>
    <p:sldId id="300" r:id="rId16"/>
    <p:sldId id="297" r:id="rId17"/>
    <p:sldId id="286" r:id="rId18"/>
    <p:sldId id="292" r:id="rId19"/>
    <p:sldId id="293" r:id="rId20"/>
    <p:sldId id="294" r:id="rId21"/>
    <p:sldId id="295" r:id="rId22"/>
    <p:sldId id="273" r:id="rId23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71980" autoAdjust="0"/>
  </p:normalViewPr>
  <p:slideViewPr>
    <p:cSldViewPr snapToGrid="0" snapToObjects="1">
      <p:cViewPr varScale="1">
        <p:scale>
          <a:sx n="54" d="100"/>
          <a:sy n="54" d="100"/>
        </p:scale>
        <p:origin x="1764" y="6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938F-CB36-44A6-B4D3-43C2FF683355}" type="doc">
      <dgm:prSet loTypeId="urn:microsoft.com/office/officeart/2005/8/layout/vList6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8DE04C41-2F4D-4967-8384-B873E0F516B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fr-FR" sz="24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Pays de droit romain</a:t>
          </a:r>
          <a:endParaRPr lang="fr-FR" sz="24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FBE6024-08CD-4793-8A39-6C80DA4EFF0B}" type="par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76CB9A-5CA5-46D1-89DF-7CB64F2828F2}" type="sib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5586648-2EF6-4213-8389-F272FC8271F4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fr-FR" sz="16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Approbation du traité par le pouvoir législatif </a:t>
          </a:r>
          <a:endParaRPr lang="fr-FR" sz="16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1F482B8-F838-4E54-8D1B-E0823BA0CA3A}" type="par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268F35-8228-411E-A8AD-5EF40EF7C599}" type="sib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405975-0911-420C-9CAE-3D99B5679F85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fr-FR" sz="16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Acte de ratification est envoyé à l’exécutif pour promulgation </a:t>
          </a:r>
          <a:endParaRPr lang="fr-FR" sz="16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7BCA1C-4353-4340-8202-7DBFC7C4B5D3}" type="par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6F7B68-B5BD-4E3E-B299-899022EC52D0}" type="sib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56B0F5-06D6-4E1B-9FEA-428AF2506FD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fr-FR" sz="24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Pays de </a:t>
          </a:r>
          <a:r>
            <a:rPr lang="fr-FR" sz="2400" i="1" noProof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common</a:t>
          </a:r>
          <a:r>
            <a:rPr lang="fr-FR" sz="2400" i="1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fr-FR" sz="2400" i="1" noProof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law</a:t>
          </a:r>
          <a:r>
            <a:rPr lang="fr-FR" sz="2400" i="1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fr-FR" sz="2400" i="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et autres systèmes</a:t>
          </a:r>
          <a:endParaRPr lang="fr-FR" sz="24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DB48C94-7315-4204-AA9C-B295EDC744E4}" type="par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1CED40E-B44D-4AAC-9FF8-3B79BA02A807}" type="sib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8AD4F5-431B-4FCB-8D37-913D62EA39E6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fr-FR" sz="16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Acte de l’exécutif</a:t>
          </a:r>
          <a:endParaRPr lang="fr-FR" sz="16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AEF4AE-AD97-4EB2-8728-B5A7C5530A33}" type="par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1D5AB4-E0B9-4917-8DB9-507A2ED14CE5}" type="sib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D0C36E-3398-4748-AA78-19638584DC3C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endParaRPr lang="en-US" sz="1600" dirty="0">
            <a:solidFill>
              <a:schemeClr val="tx1"/>
            </a:solidFill>
          </a:endParaRPr>
        </a:p>
      </dgm:t>
    </dgm:pt>
    <dgm:pt modelId="{9D2E0D59-54CA-44B9-9EB2-3331688D5249}" type="parTrans" cxnId="{F319C0FB-7257-4D9D-81AF-9C70CA93DCD7}">
      <dgm:prSet/>
      <dgm:spPr/>
      <dgm:t>
        <a:bodyPr/>
        <a:lstStyle/>
        <a:p>
          <a:endParaRPr lang="en-US"/>
        </a:p>
      </dgm:t>
    </dgm:pt>
    <dgm:pt modelId="{558591A0-AA99-4BFA-81CF-5116DFA5EE5D}" type="sibTrans" cxnId="{F319C0FB-7257-4D9D-81AF-9C70CA93DCD7}">
      <dgm:prSet/>
      <dgm:spPr/>
      <dgm:t>
        <a:bodyPr/>
        <a:lstStyle/>
        <a:p>
          <a:endParaRPr lang="en-US"/>
        </a:p>
      </dgm:t>
    </dgm:pt>
    <dgm:pt modelId="{C881C5D6-F642-454B-84F4-2A46566ECD6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9202A8D-C7DC-4D58-8740-283608EEC27D}" type="parTrans" cxnId="{A24B1842-58A1-4BCD-8BB5-787A179D7A87}">
      <dgm:prSet/>
      <dgm:spPr/>
      <dgm:t>
        <a:bodyPr/>
        <a:lstStyle/>
        <a:p>
          <a:endParaRPr lang="en-US"/>
        </a:p>
      </dgm:t>
    </dgm:pt>
    <dgm:pt modelId="{925941B3-D803-4EC1-8034-08197C078B7E}" type="sibTrans" cxnId="{A24B1842-58A1-4BCD-8BB5-787A179D7A87}">
      <dgm:prSet/>
      <dgm:spPr/>
      <dgm:t>
        <a:bodyPr/>
        <a:lstStyle/>
        <a:p>
          <a:endParaRPr lang="en-US"/>
        </a:p>
      </dgm:t>
    </dgm:pt>
    <dgm:pt modelId="{8F1AA0CB-BE7E-4CE9-8043-19CC1D8DDF2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fr-FR" sz="16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 parlement peut avoir un rôle consultatif</a:t>
          </a:r>
          <a:endParaRPr lang="fr-FR" sz="16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EA3E4EE-2E69-4671-B551-DAF691CFDCEB}" type="parTrans" cxnId="{056C26B1-CC81-4876-ABF6-BEB9630FBF28}">
      <dgm:prSet/>
      <dgm:spPr/>
      <dgm:t>
        <a:bodyPr/>
        <a:lstStyle/>
        <a:p>
          <a:endParaRPr lang="fr-FR"/>
        </a:p>
      </dgm:t>
    </dgm:pt>
    <dgm:pt modelId="{C501DD5E-3B23-4884-813A-6849459C5307}" type="sibTrans" cxnId="{056C26B1-CC81-4876-ABF6-BEB9630FBF28}">
      <dgm:prSet/>
      <dgm:spPr/>
      <dgm:t>
        <a:bodyPr/>
        <a:lstStyle/>
        <a:p>
          <a:endParaRPr lang="fr-FR"/>
        </a:p>
      </dgm:t>
    </dgm:pt>
    <dgm:pt modelId="{EA6F13E1-160A-4217-851A-738212CBB2E9}" type="pres">
      <dgm:prSet presAssocID="{E78C938F-CB36-44A6-B4D3-43C2FF68335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4DC8DD-0229-4109-978B-FE29ABF7F0B4}" type="pres">
      <dgm:prSet presAssocID="{8DE04C41-2F4D-4967-8384-B873E0F516BF}" presName="linNode" presStyleCnt="0"/>
      <dgm:spPr/>
    </dgm:pt>
    <dgm:pt modelId="{843B7132-2DBA-4B11-921D-927CA7F52FC4}" type="pres">
      <dgm:prSet presAssocID="{8DE04C41-2F4D-4967-8384-B873E0F516B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9DC4A-8E52-45D8-98CD-1912ECE331F7}" type="pres">
      <dgm:prSet presAssocID="{8DE04C41-2F4D-4967-8384-B873E0F516B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8868F-5658-4183-B18E-346AF1B259ED}" type="pres">
      <dgm:prSet presAssocID="{8576CB9A-5CA5-46D1-89DF-7CB64F2828F2}" presName="spacing" presStyleCnt="0"/>
      <dgm:spPr/>
    </dgm:pt>
    <dgm:pt modelId="{77A11429-0A24-463A-914E-CEDBD0D521A5}" type="pres">
      <dgm:prSet presAssocID="{A356B0F5-06D6-4E1B-9FEA-428AF2506FDF}" presName="linNode" presStyleCnt="0"/>
      <dgm:spPr/>
    </dgm:pt>
    <dgm:pt modelId="{0FC07A0C-F927-4AD3-87D7-3950E215D7E2}" type="pres">
      <dgm:prSet presAssocID="{A356B0F5-06D6-4E1B-9FEA-428AF2506FD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7BEEC-722C-45D6-A88F-F000CA195BC2}" type="pres">
      <dgm:prSet presAssocID="{A356B0F5-06D6-4E1B-9FEA-428AF2506FD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E432E7-B830-475C-95CB-02D07564AC07}" type="presOf" srcId="{A356B0F5-06D6-4E1B-9FEA-428AF2506FDF}" destId="{0FC07A0C-F927-4AD3-87D7-3950E215D7E2}" srcOrd="0" destOrd="0" presId="urn:microsoft.com/office/officeart/2005/8/layout/vList6"/>
    <dgm:cxn modelId="{CC0738A8-81CC-4D9B-BB74-D412D1242060}" srcId="{8DE04C41-2F4D-4967-8384-B873E0F516BF}" destId="{D8405975-0911-420C-9CAE-3D99B5679F85}" srcOrd="2" destOrd="0" parTransId="{B97BCA1C-4353-4340-8202-7DBFC7C4B5D3}" sibTransId="{E76F7B68-B5BD-4E3E-B299-899022EC52D0}"/>
    <dgm:cxn modelId="{F319C0FB-7257-4D9D-81AF-9C70CA93DCD7}" srcId="{8DE04C41-2F4D-4967-8384-B873E0F516BF}" destId="{DBD0C36E-3398-4748-AA78-19638584DC3C}" srcOrd="0" destOrd="0" parTransId="{9D2E0D59-54CA-44B9-9EB2-3331688D5249}" sibTransId="{558591A0-AA99-4BFA-81CF-5116DFA5EE5D}"/>
    <dgm:cxn modelId="{7D3B2A4C-50A4-4521-A70A-0201B4FE7A1C}" type="presOf" srcId="{8DE04C41-2F4D-4967-8384-B873E0F516BF}" destId="{843B7132-2DBA-4B11-921D-927CA7F52FC4}" srcOrd="0" destOrd="0" presId="urn:microsoft.com/office/officeart/2005/8/layout/vList6"/>
    <dgm:cxn modelId="{9EE8C456-B122-458E-8126-5F1860F178BA}" type="presOf" srcId="{E78C938F-CB36-44A6-B4D3-43C2FF683355}" destId="{EA6F13E1-160A-4217-851A-738212CBB2E9}" srcOrd="0" destOrd="0" presId="urn:microsoft.com/office/officeart/2005/8/layout/vList6"/>
    <dgm:cxn modelId="{47793CFB-D717-4E7A-9C8C-5DD26C675E67}" type="presOf" srcId="{8F1AA0CB-BE7E-4CE9-8043-19CC1D8DDF2D}" destId="{2137BEEC-722C-45D6-A88F-F000CA195BC2}" srcOrd="0" destOrd="2" presId="urn:microsoft.com/office/officeart/2005/8/layout/vList6"/>
    <dgm:cxn modelId="{13CAA215-6A70-4332-8DB3-AB30D5B1EB6D}" srcId="{E78C938F-CB36-44A6-B4D3-43C2FF683355}" destId="{A356B0F5-06D6-4E1B-9FEA-428AF2506FDF}" srcOrd="1" destOrd="0" parTransId="{EDB48C94-7315-4204-AA9C-B295EDC744E4}" sibTransId="{41CED40E-B44D-4AAC-9FF8-3B79BA02A807}"/>
    <dgm:cxn modelId="{A24B1842-58A1-4BCD-8BB5-787A179D7A87}" srcId="{A356B0F5-06D6-4E1B-9FEA-428AF2506FDF}" destId="{C881C5D6-F642-454B-84F4-2A46566ECD6D}" srcOrd="0" destOrd="0" parTransId="{39202A8D-C7DC-4D58-8740-283608EEC27D}" sibTransId="{925941B3-D803-4EC1-8034-08197C078B7E}"/>
    <dgm:cxn modelId="{056C26B1-CC81-4876-ABF6-BEB9630FBF28}" srcId="{A356B0F5-06D6-4E1B-9FEA-428AF2506FDF}" destId="{8F1AA0CB-BE7E-4CE9-8043-19CC1D8DDF2D}" srcOrd="2" destOrd="0" parTransId="{2EA3E4EE-2E69-4671-B551-DAF691CFDCEB}" sibTransId="{C501DD5E-3B23-4884-813A-6849459C5307}"/>
    <dgm:cxn modelId="{0F3095F7-9BAD-4BD2-B214-3E01D839A2D2}" type="presOf" srcId="{B38AD4F5-431B-4FCB-8D37-913D62EA39E6}" destId="{2137BEEC-722C-45D6-A88F-F000CA195BC2}" srcOrd="0" destOrd="1" presId="urn:microsoft.com/office/officeart/2005/8/layout/vList6"/>
    <dgm:cxn modelId="{C0A35D93-B9F4-4600-A8CE-0BEC4B45A0F5}" srcId="{E78C938F-CB36-44A6-B4D3-43C2FF683355}" destId="{8DE04C41-2F4D-4967-8384-B873E0F516BF}" srcOrd="0" destOrd="0" parTransId="{1FBE6024-08CD-4793-8A39-6C80DA4EFF0B}" sibTransId="{8576CB9A-5CA5-46D1-89DF-7CB64F2828F2}"/>
    <dgm:cxn modelId="{D54D6901-6C37-49DC-95A0-7EE352E47F48}" type="presOf" srcId="{D8405975-0911-420C-9CAE-3D99B5679F85}" destId="{3019DC4A-8E52-45D8-98CD-1912ECE331F7}" srcOrd="0" destOrd="2" presId="urn:microsoft.com/office/officeart/2005/8/layout/vList6"/>
    <dgm:cxn modelId="{8BDF7000-DAE6-4801-9E11-4429FDABA364}" srcId="{8DE04C41-2F4D-4967-8384-B873E0F516BF}" destId="{B5586648-2EF6-4213-8389-F272FC8271F4}" srcOrd="1" destOrd="0" parTransId="{F1F482B8-F838-4E54-8D1B-E0823BA0CA3A}" sibTransId="{F5268F35-8228-411E-A8AD-5EF40EF7C599}"/>
    <dgm:cxn modelId="{BC3E3DFB-F640-4F34-A3BE-DD6DC5A8FE7D}" type="presOf" srcId="{DBD0C36E-3398-4748-AA78-19638584DC3C}" destId="{3019DC4A-8E52-45D8-98CD-1912ECE331F7}" srcOrd="0" destOrd="0" presId="urn:microsoft.com/office/officeart/2005/8/layout/vList6"/>
    <dgm:cxn modelId="{8803977B-1820-4155-840B-9522532F7EFD}" srcId="{A356B0F5-06D6-4E1B-9FEA-428AF2506FDF}" destId="{B38AD4F5-431B-4FCB-8D37-913D62EA39E6}" srcOrd="1" destOrd="0" parTransId="{F9AEF4AE-AD97-4EB2-8728-B5A7C5530A33}" sibTransId="{A21D5AB4-E0B9-4917-8DB9-507A2ED14CE5}"/>
    <dgm:cxn modelId="{29CF5A10-96F2-437D-9159-06062EA15C12}" type="presOf" srcId="{C881C5D6-F642-454B-84F4-2A46566ECD6D}" destId="{2137BEEC-722C-45D6-A88F-F000CA195BC2}" srcOrd="0" destOrd="0" presId="urn:microsoft.com/office/officeart/2005/8/layout/vList6"/>
    <dgm:cxn modelId="{23F20BBD-FA3B-44FC-A746-4BFD9425F888}" type="presOf" srcId="{B5586648-2EF6-4213-8389-F272FC8271F4}" destId="{3019DC4A-8E52-45D8-98CD-1912ECE331F7}" srcOrd="0" destOrd="1" presId="urn:microsoft.com/office/officeart/2005/8/layout/vList6"/>
    <dgm:cxn modelId="{453BEAF8-A3CE-4A8F-92F3-AF5C356B5303}" type="presParOf" srcId="{EA6F13E1-160A-4217-851A-738212CBB2E9}" destId="{074DC8DD-0229-4109-978B-FE29ABF7F0B4}" srcOrd="0" destOrd="0" presId="urn:microsoft.com/office/officeart/2005/8/layout/vList6"/>
    <dgm:cxn modelId="{C6A8C3C9-BE13-4CAA-9D1A-DDF87B7BB7A5}" type="presParOf" srcId="{074DC8DD-0229-4109-978B-FE29ABF7F0B4}" destId="{843B7132-2DBA-4B11-921D-927CA7F52FC4}" srcOrd="0" destOrd="0" presId="urn:microsoft.com/office/officeart/2005/8/layout/vList6"/>
    <dgm:cxn modelId="{722766A6-BF3E-4C51-B565-E072F1DB226F}" type="presParOf" srcId="{074DC8DD-0229-4109-978B-FE29ABF7F0B4}" destId="{3019DC4A-8E52-45D8-98CD-1912ECE331F7}" srcOrd="1" destOrd="0" presId="urn:microsoft.com/office/officeart/2005/8/layout/vList6"/>
    <dgm:cxn modelId="{493FFA4B-31FE-4E97-9820-95C86FCE517B}" type="presParOf" srcId="{EA6F13E1-160A-4217-851A-738212CBB2E9}" destId="{1628868F-5658-4183-B18E-346AF1B259ED}" srcOrd="1" destOrd="0" presId="urn:microsoft.com/office/officeart/2005/8/layout/vList6"/>
    <dgm:cxn modelId="{E1CEAE24-8A32-4686-8B0E-638B43A28735}" type="presParOf" srcId="{EA6F13E1-160A-4217-851A-738212CBB2E9}" destId="{77A11429-0A24-463A-914E-CEDBD0D521A5}" srcOrd="2" destOrd="0" presId="urn:microsoft.com/office/officeart/2005/8/layout/vList6"/>
    <dgm:cxn modelId="{AA05EA4A-2829-4222-B902-3AA266DA9AA4}" type="presParOf" srcId="{77A11429-0A24-463A-914E-CEDBD0D521A5}" destId="{0FC07A0C-F927-4AD3-87D7-3950E215D7E2}" srcOrd="0" destOrd="0" presId="urn:microsoft.com/office/officeart/2005/8/layout/vList6"/>
    <dgm:cxn modelId="{579D1A1A-D98F-4B5F-A2EE-C06C8E503281}" type="presParOf" srcId="{77A11429-0A24-463A-914E-CEDBD0D521A5}" destId="{2137BEEC-722C-45D6-A88F-F000CA195B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F41551-71FC-49D8-8BB6-8DF18083DE2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</dgm:pt>
    <dgm:pt modelId="{865B3F2E-276C-4B1F-BCA5-49FAA5B0EA0D}">
      <dgm:prSet phldrT="[Text]"/>
      <dgm:spPr/>
      <dgm:t>
        <a:bodyPr/>
        <a:lstStyle/>
        <a:p>
          <a:r>
            <a:rPr lang="fr-CH" dirty="0" smtClean="0"/>
            <a:t>Exécutif</a:t>
          </a:r>
          <a:endParaRPr lang="en-GB" dirty="0"/>
        </a:p>
      </dgm:t>
    </dgm:pt>
    <dgm:pt modelId="{961679ED-6B65-475F-9592-4720A457B331}" type="parTrans" cxnId="{F31DBA6C-0DFD-4166-AC1D-D5727ABDE3B1}">
      <dgm:prSet/>
      <dgm:spPr/>
      <dgm:t>
        <a:bodyPr/>
        <a:lstStyle/>
        <a:p>
          <a:endParaRPr lang="en-GB"/>
        </a:p>
      </dgm:t>
    </dgm:pt>
    <dgm:pt modelId="{9B954532-76C5-45DD-BA18-5A153CD3E6D7}" type="sibTrans" cxnId="{F31DBA6C-0DFD-4166-AC1D-D5727ABDE3B1}">
      <dgm:prSet/>
      <dgm:spPr/>
      <dgm:t>
        <a:bodyPr/>
        <a:lstStyle/>
        <a:p>
          <a:endParaRPr lang="en-GB"/>
        </a:p>
      </dgm:t>
    </dgm:pt>
    <dgm:pt modelId="{E6DE2777-359F-4D48-805A-68D2D8ADD4B2}">
      <dgm:prSet phldrT="[Text]"/>
      <dgm:spPr/>
      <dgm:t>
        <a:bodyPr/>
        <a:lstStyle/>
        <a:p>
          <a:r>
            <a:rPr lang="fr-CH" dirty="0" smtClean="0"/>
            <a:t>Parlement</a:t>
          </a:r>
          <a:endParaRPr lang="en-GB" dirty="0"/>
        </a:p>
      </dgm:t>
    </dgm:pt>
    <dgm:pt modelId="{3EE2979D-5533-4B9E-9959-BC90A7B12B34}" type="parTrans" cxnId="{31580E85-AA66-466D-B681-8FF001A3E6F8}">
      <dgm:prSet/>
      <dgm:spPr/>
      <dgm:t>
        <a:bodyPr/>
        <a:lstStyle/>
        <a:p>
          <a:endParaRPr lang="en-GB"/>
        </a:p>
      </dgm:t>
    </dgm:pt>
    <dgm:pt modelId="{C78D18D2-56EB-4A32-B197-314B79019396}" type="sibTrans" cxnId="{31580E85-AA66-466D-B681-8FF001A3E6F8}">
      <dgm:prSet/>
      <dgm:spPr/>
      <dgm:t>
        <a:bodyPr/>
        <a:lstStyle/>
        <a:p>
          <a:endParaRPr lang="en-GB"/>
        </a:p>
      </dgm:t>
    </dgm:pt>
    <dgm:pt modelId="{A013B373-292D-4CEE-9023-682416FB87F0}">
      <dgm:prSet phldrT="[Text]"/>
      <dgm:spPr/>
      <dgm:t>
        <a:bodyPr/>
        <a:lstStyle/>
        <a:p>
          <a:r>
            <a:rPr lang="fr-FR" noProof="0" dirty="0" smtClean="0"/>
            <a:t>Société civile</a:t>
          </a:r>
          <a:endParaRPr lang="fr-FR" noProof="0" dirty="0"/>
        </a:p>
      </dgm:t>
    </dgm:pt>
    <dgm:pt modelId="{CD73C892-0E20-4D4D-A739-8F580627BD7B}" type="parTrans" cxnId="{59A05E13-4328-4D4C-9CF0-5907EE59CD84}">
      <dgm:prSet/>
      <dgm:spPr/>
      <dgm:t>
        <a:bodyPr/>
        <a:lstStyle/>
        <a:p>
          <a:endParaRPr lang="en-GB"/>
        </a:p>
      </dgm:t>
    </dgm:pt>
    <dgm:pt modelId="{81560E52-74B7-4F45-B208-312C62CAF9FB}" type="sibTrans" cxnId="{59A05E13-4328-4D4C-9CF0-5907EE59CD84}">
      <dgm:prSet/>
      <dgm:spPr/>
      <dgm:t>
        <a:bodyPr/>
        <a:lstStyle/>
        <a:p>
          <a:endParaRPr lang="en-GB"/>
        </a:p>
      </dgm:t>
    </dgm:pt>
    <dgm:pt modelId="{A0A0916C-76E5-4791-9ED3-95F1854CB8FC}">
      <dgm:prSet phldrT="[Text]"/>
      <dgm:spPr/>
      <dgm:t>
        <a:bodyPr/>
        <a:lstStyle/>
        <a:p>
          <a:r>
            <a:rPr lang="fr-CH" dirty="0" smtClean="0"/>
            <a:t>Institutions nationales des droits de l’homme</a:t>
          </a:r>
          <a:endParaRPr lang="en-GB" dirty="0"/>
        </a:p>
      </dgm:t>
    </dgm:pt>
    <dgm:pt modelId="{49B578D1-27CC-4047-9806-4216362BE027}" type="parTrans" cxnId="{04788BE6-28F6-4642-B107-8A97D9084260}">
      <dgm:prSet/>
      <dgm:spPr/>
      <dgm:t>
        <a:bodyPr/>
        <a:lstStyle/>
        <a:p>
          <a:endParaRPr lang="en-GB"/>
        </a:p>
      </dgm:t>
    </dgm:pt>
    <dgm:pt modelId="{AA07698C-304D-4E42-BF2C-2904B3751098}" type="sibTrans" cxnId="{04788BE6-28F6-4642-B107-8A97D9084260}">
      <dgm:prSet/>
      <dgm:spPr/>
      <dgm:t>
        <a:bodyPr/>
        <a:lstStyle/>
        <a:p>
          <a:endParaRPr lang="en-GB"/>
        </a:p>
      </dgm:t>
    </dgm:pt>
    <dgm:pt modelId="{770CF119-C288-4CD0-B924-1EB133DA0318}">
      <dgm:prSet phldrT="[Text]"/>
      <dgm:spPr/>
      <dgm:t>
        <a:bodyPr/>
        <a:lstStyle/>
        <a:p>
          <a:r>
            <a:rPr lang="fr-FR" noProof="0" dirty="0" smtClean="0"/>
            <a:t>Equipe de pays des NU</a:t>
          </a:r>
          <a:endParaRPr lang="fr-FR" noProof="0" dirty="0"/>
        </a:p>
      </dgm:t>
    </dgm:pt>
    <dgm:pt modelId="{06EB46E7-A211-454D-BFD3-4524E41ED01B}" type="parTrans" cxnId="{9E17F49C-7BA9-4D15-847C-4DD9695FE591}">
      <dgm:prSet/>
      <dgm:spPr/>
      <dgm:t>
        <a:bodyPr/>
        <a:lstStyle/>
        <a:p>
          <a:endParaRPr lang="en-GB"/>
        </a:p>
      </dgm:t>
    </dgm:pt>
    <dgm:pt modelId="{0F62273A-E1CB-4BAD-9A70-7CC2F30BF136}" type="sibTrans" cxnId="{9E17F49C-7BA9-4D15-847C-4DD9695FE591}">
      <dgm:prSet/>
      <dgm:spPr/>
      <dgm:t>
        <a:bodyPr/>
        <a:lstStyle/>
        <a:p>
          <a:endParaRPr lang="en-GB"/>
        </a:p>
      </dgm:t>
    </dgm:pt>
    <dgm:pt modelId="{F26447AD-174C-433B-9A1A-B582392D6CD7}" type="pres">
      <dgm:prSet presAssocID="{F1F41551-71FC-49D8-8BB6-8DF18083DE21}" presName="cycle" presStyleCnt="0">
        <dgm:presLayoutVars>
          <dgm:dir/>
          <dgm:resizeHandles val="exact"/>
        </dgm:presLayoutVars>
      </dgm:prSet>
      <dgm:spPr/>
    </dgm:pt>
    <dgm:pt modelId="{9C23C5BE-70F8-4E73-A9D5-2177B534E145}" type="pres">
      <dgm:prSet presAssocID="{865B3F2E-276C-4B1F-BCA5-49FAA5B0EA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37A3C7-CAEE-4E98-A8A2-529F5ABFB94C}" type="pres">
      <dgm:prSet presAssocID="{865B3F2E-276C-4B1F-BCA5-49FAA5B0EA0D}" presName="spNode" presStyleCnt="0"/>
      <dgm:spPr/>
    </dgm:pt>
    <dgm:pt modelId="{DF382D58-81FB-4436-8FFC-67281B50E079}" type="pres">
      <dgm:prSet presAssocID="{9B954532-76C5-45DD-BA18-5A153CD3E6D7}" presName="sibTrans" presStyleLbl="sibTrans1D1" presStyleIdx="0" presStyleCnt="5"/>
      <dgm:spPr/>
      <dgm:t>
        <a:bodyPr/>
        <a:lstStyle/>
        <a:p>
          <a:endParaRPr lang="en-GB"/>
        </a:p>
      </dgm:t>
    </dgm:pt>
    <dgm:pt modelId="{5B7A0CA6-1356-48D6-ACAB-712EE3833507}" type="pres">
      <dgm:prSet presAssocID="{E6DE2777-359F-4D48-805A-68D2D8ADD4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841FB-D602-41B6-A161-52850948B6F7}" type="pres">
      <dgm:prSet presAssocID="{E6DE2777-359F-4D48-805A-68D2D8ADD4B2}" presName="spNode" presStyleCnt="0"/>
      <dgm:spPr/>
    </dgm:pt>
    <dgm:pt modelId="{CB620C58-0885-4C54-968F-F7A2651E0A1E}" type="pres">
      <dgm:prSet presAssocID="{C78D18D2-56EB-4A32-B197-314B79019396}" presName="sibTrans" presStyleLbl="sibTrans1D1" presStyleIdx="1" presStyleCnt="5"/>
      <dgm:spPr/>
      <dgm:t>
        <a:bodyPr/>
        <a:lstStyle/>
        <a:p>
          <a:endParaRPr lang="en-GB"/>
        </a:p>
      </dgm:t>
    </dgm:pt>
    <dgm:pt modelId="{0A06C7A6-A27D-4D65-A99E-BA01B5DF83BF}" type="pres">
      <dgm:prSet presAssocID="{A013B373-292D-4CEE-9023-682416FB87F0}" presName="node" presStyleLbl="node1" presStyleIdx="2" presStyleCnt="5" custRadScaleRad="98275" custRadScaleInc="-30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C5215-DB8C-4FF6-82A7-CE4718E5A1BD}" type="pres">
      <dgm:prSet presAssocID="{A013B373-292D-4CEE-9023-682416FB87F0}" presName="spNode" presStyleCnt="0"/>
      <dgm:spPr/>
    </dgm:pt>
    <dgm:pt modelId="{F4019AB1-7D55-45DB-A5E3-8D5B092032B8}" type="pres">
      <dgm:prSet presAssocID="{81560E52-74B7-4F45-B208-312C62CAF9FB}" presName="sibTrans" presStyleLbl="sibTrans1D1" presStyleIdx="2" presStyleCnt="5"/>
      <dgm:spPr/>
      <dgm:t>
        <a:bodyPr/>
        <a:lstStyle/>
        <a:p>
          <a:endParaRPr lang="en-GB"/>
        </a:p>
      </dgm:t>
    </dgm:pt>
    <dgm:pt modelId="{E0616B49-A75B-4637-9A4D-53BA5085A828}" type="pres">
      <dgm:prSet presAssocID="{A0A0916C-76E5-4791-9ED3-95F1854CB8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D06251-3D2A-43D7-B024-D68DCA1B08B1}" type="pres">
      <dgm:prSet presAssocID="{A0A0916C-76E5-4791-9ED3-95F1854CB8FC}" presName="spNode" presStyleCnt="0"/>
      <dgm:spPr/>
    </dgm:pt>
    <dgm:pt modelId="{5CF98FF0-98BF-49F3-8AAE-38268AFF87C4}" type="pres">
      <dgm:prSet presAssocID="{AA07698C-304D-4E42-BF2C-2904B3751098}" presName="sibTrans" presStyleLbl="sibTrans1D1" presStyleIdx="3" presStyleCnt="5"/>
      <dgm:spPr/>
      <dgm:t>
        <a:bodyPr/>
        <a:lstStyle/>
        <a:p>
          <a:endParaRPr lang="en-GB"/>
        </a:p>
      </dgm:t>
    </dgm:pt>
    <dgm:pt modelId="{B70328F4-D46E-4260-8F0F-075723312988}" type="pres">
      <dgm:prSet presAssocID="{770CF119-C288-4CD0-B924-1EB133DA0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38BC45-A0A6-40FA-BA33-13CB0D73517C}" type="pres">
      <dgm:prSet presAssocID="{770CF119-C288-4CD0-B924-1EB133DA0318}" presName="spNode" presStyleCnt="0"/>
      <dgm:spPr/>
    </dgm:pt>
    <dgm:pt modelId="{F9A698D6-E2B6-475E-AA2D-047CE6EF06D4}" type="pres">
      <dgm:prSet presAssocID="{0F62273A-E1CB-4BAD-9A70-7CC2F30BF136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DB11F645-5FF8-49B3-8AF7-F6FDB06083DB}" type="presOf" srcId="{A013B373-292D-4CEE-9023-682416FB87F0}" destId="{0A06C7A6-A27D-4D65-A99E-BA01B5DF83BF}" srcOrd="0" destOrd="0" presId="urn:microsoft.com/office/officeart/2005/8/layout/cycle6"/>
    <dgm:cxn modelId="{9E17F49C-7BA9-4D15-847C-4DD9695FE591}" srcId="{F1F41551-71FC-49D8-8BB6-8DF18083DE21}" destId="{770CF119-C288-4CD0-B924-1EB133DA0318}" srcOrd="4" destOrd="0" parTransId="{06EB46E7-A211-454D-BFD3-4524E41ED01B}" sibTransId="{0F62273A-E1CB-4BAD-9A70-7CC2F30BF136}"/>
    <dgm:cxn modelId="{7EE48698-6585-4557-826F-4B45E9B18675}" type="presOf" srcId="{0F62273A-E1CB-4BAD-9A70-7CC2F30BF136}" destId="{F9A698D6-E2B6-475E-AA2D-047CE6EF06D4}" srcOrd="0" destOrd="0" presId="urn:microsoft.com/office/officeart/2005/8/layout/cycle6"/>
    <dgm:cxn modelId="{E72F7E9D-3681-46E9-B329-C544400F0495}" type="presOf" srcId="{AA07698C-304D-4E42-BF2C-2904B3751098}" destId="{5CF98FF0-98BF-49F3-8AAE-38268AFF87C4}" srcOrd="0" destOrd="0" presId="urn:microsoft.com/office/officeart/2005/8/layout/cycle6"/>
    <dgm:cxn modelId="{04788BE6-28F6-4642-B107-8A97D9084260}" srcId="{F1F41551-71FC-49D8-8BB6-8DF18083DE21}" destId="{A0A0916C-76E5-4791-9ED3-95F1854CB8FC}" srcOrd="3" destOrd="0" parTransId="{49B578D1-27CC-4047-9806-4216362BE027}" sibTransId="{AA07698C-304D-4E42-BF2C-2904B3751098}"/>
    <dgm:cxn modelId="{2746EC84-F33B-4597-91BC-2A1B475689D5}" type="presOf" srcId="{81560E52-74B7-4F45-B208-312C62CAF9FB}" destId="{F4019AB1-7D55-45DB-A5E3-8D5B092032B8}" srcOrd="0" destOrd="0" presId="urn:microsoft.com/office/officeart/2005/8/layout/cycle6"/>
    <dgm:cxn modelId="{F31DBA6C-0DFD-4166-AC1D-D5727ABDE3B1}" srcId="{F1F41551-71FC-49D8-8BB6-8DF18083DE21}" destId="{865B3F2E-276C-4B1F-BCA5-49FAA5B0EA0D}" srcOrd="0" destOrd="0" parTransId="{961679ED-6B65-475F-9592-4720A457B331}" sibTransId="{9B954532-76C5-45DD-BA18-5A153CD3E6D7}"/>
    <dgm:cxn modelId="{59A05E13-4328-4D4C-9CF0-5907EE59CD84}" srcId="{F1F41551-71FC-49D8-8BB6-8DF18083DE21}" destId="{A013B373-292D-4CEE-9023-682416FB87F0}" srcOrd="2" destOrd="0" parTransId="{CD73C892-0E20-4D4D-A739-8F580627BD7B}" sibTransId="{81560E52-74B7-4F45-B208-312C62CAF9FB}"/>
    <dgm:cxn modelId="{120D429C-FD4D-4E25-ABB9-4476463D5A27}" type="presOf" srcId="{A0A0916C-76E5-4791-9ED3-95F1854CB8FC}" destId="{E0616B49-A75B-4637-9A4D-53BA5085A828}" srcOrd="0" destOrd="0" presId="urn:microsoft.com/office/officeart/2005/8/layout/cycle6"/>
    <dgm:cxn modelId="{31580E85-AA66-466D-B681-8FF001A3E6F8}" srcId="{F1F41551-71FC-49D8-8BB6-8DF18083DE21}" destId="{E6DE2777-359F-4D48-805A-68D2D8ADD4B2}" srcOrd="1" destOrd="0" parTransId="{3EE2979D-5533-4B9E-9959-BC90A7B12B34}" sibTransId="{C78D18D2-56EB-4A32-B197-314B79019396}"/>
    <dgm:cxn modelId="{8E24625D-7555-4420-AB70-95F73B116C31}" type="presOf" srcId="{9B954532-76C5-45DD-BA18-5A153CD3E6D7}" destId="{DF382D58-81FB-4436-8FFC-67281B50E079}" srcOrd="0" destOrd="0" presId="urn:microsoft.com/office/officeart/2005/8/layout/cycle6"/>
    <dgm:cxn modelId="{34D91FEC-B41A-4ADD-A490-24FDA4155766}" type="presOf" srcId="{770CF119-C288-4CD0-B924-1EB133DA0318}" destId="{B70328F4-D46E-4260-8F0F-075723312988}" srcOrd="0" destOrd="0" presId="urn:microsoft.com/office/officeart/2005/8/layout/cycle6"/>
    <dgm:cxn modelId="{50198AC5-4A5F-4319-BCF1-AD0A45C07598}" type="presOf" srcId="{F1F41551-71FC-49D8-8BB6-8DF18083DE21}" destId="{F26447AD-174C-433B-9A1A-B582392D6CD7}" srcOrd="0" destOrd="0" presId="urn:microsoft.com/office/officeart/2005/8/layout/cycle6"/>
    <dgm:cxn modelId="{4FB3230E-E7EF-4B08-814B-21E8F64B0F0D}" type="presOf" srcId="{865B3F2E-276C-4B1F-BCA5-49FAA5B0EA0D}" destId="{9C23C5BE-70F8-4E73-A9D5-2177B534E145}" srcOrd="0" destOrd="0" presId="urn:microsoft.com/office/officeart/2005/8/layout/cycle6"/>
    <dgm:cxn modelId="{ED5CCC52-1946-446A-95E9-2DE3405979C1}" type="presOf" srcId="{E6DE2777-359F-4D48-805A-68D2D8ADD4B2}" destId="{5B7A0CA6-1356-48D6-ACAB-712EE3833507}" srcOrd="0" destOrd="0" presId="urn:microsoft.com/office/officeart/2005/8/layout/cycle6"/>
    <dgm:cxn modelId="{4F6E4F2F-7C50-4BF9-9E82-53883F0F2979}" type="presOf" srcId="{C78D18D2-56EB-4A32-B197-314B79019396}" destId="{CB620C58-0885-4C54-968F-F7A2651E0A1E}" srcOrd="0" destOrd="0" presId="urn:microsoft.com/office/officeart/2005/8/layout/cycle6"/>
    <dgm:cxn modelId="{B1DAC310-1C82-4B7A-9D51-6C5409E940B0}" type="presParOf" srcId="{F26447AD-174C-433B-9A1A-B582392D6CD7}" destId="{9C23C5BE-70F8-4E73-A9D5-2177B534E145}" srcOrd="0" destOrd="0" presId="urn:microsoft.com/office/officeart/2005/8/layout/cycle6"/>
    <dgm:cxn modelId="{74208CE0-73C3-46D6-923C-501BEAA0DBC0}" type="presParOf" srcId="{F26447AD-174C-433B-9A1A-B582392D6CD7}" destId="{0B37A3C7-CAEE-4E98-A8A2-529F5ABFB94C}" srcOrd="1" destOrd="0" presId="urn:microsoft.com/office/officeart/2005/8/layout/cycle6"/>
    <dgm:cxn modelId="{57BFA825-30E3-4F4E-8589-AAD08E5D1DDB}" type="presParOf" srcId="{F26447AD-174C-433B-9A1A-B582392D6CD7}" destId="{DF382D58-81FB-4436-8FFC-67281B50E079}" srcOrd="2" destOrd="0" presId="urn:microsoft.com/office/officeart/2005/8/layout/cycle6"/>
    <dgm:cxn modelId="{402B46A0-BACC-4301-BED9-4FBAFAF41C1C}" type="presParOf" srcId="{F26447AD-174C-433B-9A1A-B582392D6CD7}" destId="{5B7A0CA6-1356-48D6-ACAB-712EE3833507}" srcOrd="3" destOrd="0" presId="urn:microsoft.com/office/officeart/2005/8/layout/cycle6"/>
    <dgm:cxn modelId="{1F994F00-2A2D-4700-927C-6CE24D72F26E}" type="presParOf" srcId="{F26447AD-174C-433B-9A1A-B582392D6CD7}" destId="{694841FB-D602-41B6-A161-52850948B6F7}" srcOrd="4" destOrd="0" presId="urn:microsoft.com/office/officeart/2005/8/layout/cycle6"/>
    <dgm:cxn modelId="{16EEA802-9F0E-4917-B1B5-91987ADC8B78}" type="presParOf" srcId="{F26447AD-174C-433B-9A1A-B582392D6CD7}" destId="{CB620C58-0885-4C54-968F-F7A2651E0A1E}" srcOrd="5" destOrd="0" presId="urn:microsoft.com/office/officeart/2005/8/layout/cycle6"/>
    <dgm:cxn modelId="{19993196-54A8-468D-8270-092D4B63FE0A}" type="presParOf" srcId="{F26447AD-174C-433B-9A1A-B582392D6CD7}" destId="{0A06C7A6-A27D-4D65-A99E-BA01B5DF83BF}" srcOrd="6" destOrd="0" presId="urn:microsoft.com/office/officeart/2005/8/layout/cycle6"/>
    <dgm:cxn modelId="{C30C00CC-F762-4FE1-82BE-73E8CA346C9E}" type="presParOf" srcId="{F26447AD-174C-433B-9A1A-B582392D6CD7}" destId="{302C5215-DB8C-4FF6-82A7-CE4718E5A1BD}" srcOrd="7" destOrd="0" presId="urn:microsoft.com/office/officeart/2005/8/layout/cycle6"/>
    <dgm:cxn modelId="{A91022B9-32D5-4136-B046-53E4F8913733}" type="presParOf" srcId="{F26447AD-174C-433B-9A1A-B582392D6CD7}" destId="{F4019AB1-7D55-45DB-A5E3-8D5B092032B8}" srcOrd="8" destOrd="0" presId="urn:microsoft.com/office/officeart/2005/8/layout/cycle6"/>
    <dgm:cxn modelId="{6ADFB7C0-FACF-4C5A-A4DE-BEE4D33B3D4C}" type="presParOf" srcId="{F26447AD-174C-433B-9A1A-B582392D6CD7}" destId="{E0616B49-A75B-4637-9A4D-53BA5085A828}" srcOrd="9" destOrd="0" presId="urn:microsoft.com/office/officeart/2005/8/layout/cycle6"/>
    <dgm:cxn modelId="{53999BF6-DC91-4E36-AAFF-AE93E70FC128}" type="presParOf" srcId="{F26447AD-174C-433B-9A1A-B582392D6CD7}" destId="{29D06251-3D2A-43D7-B024-D68DCA1B08B1}" srcOrd="10" destOrd="0" presId="urn:microsoft.com/office/officeart/2005/8/layout/cycle6"/>
    <dgm:cxn modelId="{B72E1B0A-3EA3-4EBF-9DD0-03FBD06FDE05}" type="presParOf" srcId="{F26447AD-174C-433B-9A1A-B582392D6CD7}" destId="{5CF98FF0-98BF-49F3-8AAE-38268AFF87C4}" srcOrd="11" destOrd="0" presId="urn:microsoft.com/office/officeart/2005/8/layout/cycle6"/>
    <dgm:cxn modelId="{D3EFB33C-6EDF-4165-9A68-F5D34194103E}" type="presParOf" srcId="{F26447AD-174C-433B-9A1A-B582392D6CD7}" destId="{B70328F4-D46E-4260-8F0F-075723312988}" srcOrd="12" destOrd="0" presId="urn:microsoft.com/office/officeart/2005/8/layout/cycle6"/>
    <dgm:cxn modelId="{34C9435A-5954-45C1-A00C-4514B8A82408}" type="presParOf" srcId="{F26447AD-174C-433B-9A1A-B582392D6CD7}" destId="{DB38BC45-A0A6-40FA-BA33-13CB0D73517C}" srcOrd="13" destOrd="0" presId="urn:microsoft.com/office/officeart/2005/8/layout/cycle6"/>
    <dgm:cxn modelId="{A13ECCD2-4CA0-44EC-8EEF-AC55C08D2C23}" type="presParOf" srcId="{F26447AD-174C-433B-9A1A-B582392D6CD7}" destId="{F9A698D6-E2B6-475E-AA2D-047CE6EF06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9DC4A-8E52-45D8-98CD-1912ECE331F7}">
      <dsp:nvSpPr>
        <dsp:cNvPr id="0" name=""/>
        <dsp:cNvSpPr/>
      </dsp:nvSpPr>
      <dsp:spPr>
        <a:xfrm>
          <a:off x="2499360" y="520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Approbation du traité par le pouvoir législatif </a:t>
          </a:r>
          <a:endParaRPr lang="fr-FR" sz="16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Acte de ratification est envoyé à l’exécutif pour promulgation </a:t>
          </a:r>
          <a:endParaRPr lang="fr-FR" sz="16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54458"/>
        <a:ext cx="2987226" cy="1523627"/>
      </dsp:txXfrm>
    </dsp:sp>
    <dsp:sp modelId="{843B7132-2DBA-4B11-921D-927CA7F52FC4}">
      <dsp:nvSpPr>
        <dsp:cNvPr id="0" name=""/>
        <dsp:cNvSpPr/>
      </dsp:nvSpPr>
      <dsp:spPr>
        <a:xfrm>
          <a:off x="0" y="520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Pays de droit romain</a:t>
          </a:r>
          <a:endParaRPr lang="fr-FR" sz="24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99690"/>
        <a:ext cx="2301020" cy="1833163"/>
      </dsp:txXfrm>
    </dsp:sp>
    <dsp:sp modelId="{2137BEEC-722C-45D6-A88F-F000CA195BC2}">
      <dsp:nvSpPr>
        <dsp:cNvPr id="0" name=""/>
        <dsp:cNvSpPr/>
      </dsp:nvSpPr>
      <dsp:spPr>
        <a:xfrm>
          <a:off x="2499360" y="2235175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Acte de l’exécutif</a:t>
          </a:r>
          <a:endParaRPr lang="fr-FR" sz="16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 parlement peut avoir un rôle consultatif</a:t>
          </a:r>
          <a:endParaRPr lang="fr-FR" sz="16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489113"/>
        <a:ext cx="2987226" cy="1523627"/>
      </dsp:txXfrm>
    </dsp:sp>
    <dsp:sp modelId="{0FC07A0C-F927-4AD3-87D7-3950E215D7E2}">
      <dsp:nvSpPr>
        <dsp:cNvPr id="0" name=""/>
        <dsp:cNvSpPr/>
      </dsp:nvSpPr>
      <dsp:spPr>
        <a:xfrm>
          <a:off x="0" y="2235175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Pays de </a:t>
          </a:r>
          <a:r>
            <a:rPr lang="fr-FR" sz="2400" i="1" kern="1200" noProof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common</a:t>
          </a:r>
          <a:r>
            <a:rPr lang="fr-FR" sz="2400" i="1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fr-FR" sz="2400" i="1" kern="1200" noProof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law</a:t>
          </a:r>
          <a:r>
            <a:rPr lang="fr-FR" sz="2400" i="1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fr-FR" sz="2400" i="0" kern="1200" noProof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et autres systèmes</a:t>
          </a:r>
          <a:endParaRPr lang="fr-FR" sz="2400" kern="1200" noProof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2334345"/>
        <a:ext cx="2301020" cy="1833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3C5BE-70F8-4E73-A9D5-2177B534E145}">
      <dsp:nvSpPr>
        <dsp:cNvPr id="0" name=""/>
        <dsp:cNvSpPr/>
      </dsp:nvSpPr>
      <dsp:spPr>
        <a:xfrm>
          <a:off x="3047837" y="11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Exécutif</a:t>
          </a:r>
          <a:endParaRPr lang="en-GB" sz="1300" kern="1200" dirty="0"/>
        </a:p>
      </dsp:txBody>
      <dsp:txXfrm>
        <a:off x="3094492" y="47769"/>
        <a:ext cx="1377040" cy="862417"/>
      </dsp:txXfrm>
    </dsp:sp>
    <dsp:sp modelId="{DF382D58-81FB-4436-8FFC-67281B50E079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656195" y="151333"/>
              </a:moveTo>
              <a:arcTo wR="1910901" hR="1910901" stAng="17577353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A0CA6-1356-48D6-ACAB-712EE3833507}">
      <dsp:nvSpPr>
        <dsp:cNvPr id="0" name=""/>
        <dsp:cNvSpPr/>
      </dsp:nvSpPr>
      <dsp:spPr>
        <a:xfrm>
          <a:off x="4865212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Parlement</a:t>
          </a:r>
          <a:endParaRPr lang="en-GB" sz="1300" kern="1200" dirty="0"/>
        </a:p>
      </dsp:txBody>
      <dsp:txXfrm>
        <a:off x="4911867" y="1368169"/>
        <a:ext cx="1377040" cy="862417"/>
      </dsp:txXfrm>
    </dsp:sp>
    <dsp:sp modelId="{CB620C58-0885-4C54-968F-F7A2651E0A1E}">
      <dsp:nvSpPr>
        <dsp:cNvPr id="0" name=""/>
        <dsp:cNvSpPr/>
      </dsp:nvSpPr>
      <dsp:spPr>
        <a:xfrm>
          <a:off x="1869642" y="423464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821267" y="1865655"/>
              </a:moveTo>
              <a:arcTo wR="1910901" hR="1910901" stAng="21518593" swAng="21307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6C7A6-A27D-4D65-A99E-BA01B5DF83BF}">
      <dsp:nvSpPr>
        <dsp:cNvPr id="0" name=""/>
        <dsp:cNvSpPr/>
      </dsp:nvSpPr>
      <dsp:spPr>
        <a:xfrm>
          <a:off x="4171038" y="3417032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noProof="0" dirty="0" smtClean="0"/>
            <a:t>Société civile</a:t>
          </a:r>
          <a:endParaRPr lang="fr-FR" sz="1300" kern="1200" noProof="0" dirty="0"/>
        </a:p>
      </dsp:txBody>
      <dsp:txXfrm>
        <a:off x="4217693" y="3463687"/>
        <a:ext cx="1377040" cy="862417"/>
      </dsp:txXfrm>
    </dsp:sp>
    <dsp:sp modelId="{F4019AB1-7D55-45DB-A5E3-8D5B092032B8}">
      <dsp:nvSpPr>
        <dsp:cNvPr id="0" name=""/>
        <dsp:cNvSpPr/>
      </dsp:nvSpPr>
      <dsp:spPr>
        <a:xfrm>
          <a:off x="1790993" y="463974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372510" y="3765210"/>
              </a:moveTo>
              <a:arcTo wR="1910901" hR="1910901" stAng="4561261" swAng="13792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16B49-A75B-4637-9A4D-53BA5085A828}">
      <dsp:nvSpPr>
        <dsp:cNvPr id="0" name=""/>
        <dsp:cNvSpPr/>
      </dsp:nvSpPr>
      <dsp:spPr>
        <a:xfrm>
          <a:off x="19246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Institutions nationales des droits de l’homme</a:t>
          </a:r>
          <a:endParaRPr lang="en-GB" sz="1300" kern="1200" dirty="0"/>
        </a:p>
      </dsp:txBody>
      <dsp:txXfrm>
        <a:off x="1971292" y="3504622"/>
        <a:ext cx="1377040" cy="862417"/>
      </dsp:txXfrm>
    </dsp:sp>
    <dsp:sp modelId="{5CF98FF0-98BF-49F3-8AAE-38268AFF87C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19562" y="2968817"/>
              </a:moveTo>
              <a:arcTo wR="1910901" hR="1910901" stAng="8783052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328F4-D46E-4260-8F0F-075723312988}">
      <dsp:nvSpPr>
        <dsp:cNvPr id="0" name=""/>
        <dsp:cNvSpPr/>
      </dsp:nvSpPr>
      <dsp:spPr>
        <a:xfrm>
          <a:off x="1230461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noProof="0" dirty="0" smtClean="0"/>
            <a:t>Equipe de pays des NU</a:t>
          </a:r>
          <a:endParaRPr lang="fr-FR" sz="1300" kern="1200" noProof="0" dirty="0"/>
        </a:p>
      </dsp:txBody>
      <dsp:txXfrm>
        <a:off x="1277116" y="1368169"/>
        <a:ext cx="1377040" cy="862417"/>
      </dsp:txXfrm>
    </dsp:sp>
    <dsp:sp modelId="{F9A698D6-E2B6-475E-AA2D-047CE6EF06D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32721" y="833453"/>
              </a:moveTo>
              <a:arcTo wR="1910901" hR="1910901" stAng="12859317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5A85F285-8CDE-4EFF-B74F-FFD189DBDE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7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07AC93-2C87-4261-B0E2-8E69763C92B2}" type="datetimeFigureOut">
              <a:rPr lang="en-GB"/>
              <a:pPr>
                <a:defRPr/>
              </a:pPr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AA035-73A1-4195-B578-9983F86F813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2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C5F7067-073C-4BE3-B0F7-D9AB3ECEF30F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27223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/>
          </a:p>
        </p:txBody>
      </p:sp>
    </p:spTree>
    <p:extLst>
      <p:ext uri="{BB962C8B-B14F-4D97-AF65-F5344CB8AC3E}">
        <p14:creationId xmlns:p14="http://schemas.microsoft.com/office/powerpoint/2010/main" val="2498628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1EE0B2E-3C8D-4169-929A-A7A91398137A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61750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4EAA6DA-F8D9-4142-9F68-6C84FCDB22E2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53886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A13D2A3-DBD5-46A5-A7C0-A4C22730F666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19743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600D481-EE12-4331-A5E4-C49A3C31C9AC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32070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751BACC-5DA3-4E67-8D76-DD7641E71873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70429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B2A0BC8-7883-4B35-A114-0AB595DAA12E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61011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129F898-7D28-482E-9B85-B2C465BD8779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20552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81E9E3C-407D-410B-A85F-729721C746A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54011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C85A71A-3E19-499A-9C8D-9A48D03E731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9937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err="1" smtClean="0"/>
              <a:t>Diapositive</a:t>
            </a:r>
            <a:r>
              <a:rPr lang="en-GB" b="1" baseline="0" dirty="0" smtClean="0"/>
              <a:t> trois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E0DA8FE-361A-40FD-A4CF-556D2CE651B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8841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0E7FD38-3A4E-4B58-8446-521C131FD19A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56376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7305125-6C3C-4DC5-B041-165F70E80FB8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29961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221E2E4-127B-42CC-9F00-9C7FA53F270E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68991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FR" noProof="0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57A2840-9C12-4CBA-B729-1A016C0C4DA7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89685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C6141E7-7043-4B21-841A-4523893162EE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16932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05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7E19-3E58-4621-BD56-367378351AC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68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92FA-549F-45C4-BA32-C505E245C3CC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7C65-5C12-42FD-B500-C67D0506566D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39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0BD8-325E-4347-8881-9E99644F4A0D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4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8CD7-1B03-495E-8F87-70C3BB95FBB4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36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8C41-6D40-4CB4-8205-666DEDA6FCEA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54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B428-4BEF-42D1-9B5B-77C4BE19B8E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87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335BD614-CE3F-4E4B-9354-55A29C424C91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8" r:id="rId7"/>
    <p:sldLayoutId id="2147483899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glish/bodie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reaties.un.org/Pages/Treaties.aspx?id=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3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cs typeface="Arial" charset="0"/>
              </a:rPr>
              <a:t>La Ratification</a:t>
            </a:r>
            <a:r>
              <a:rPr lang="en-US" sz="3400" dirty="0" smtClean="0">
                <a:latin typeface="Arial" charset="0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59753" y="5542493"/>
            <a:ext cx="2714171" cy="892552"/>
          </a:xfrm>
          <a:prstGeom prst="rect">
            <a:avLst/>
          </a:prstGeom>
          <a:solidFill>
            <a:srgbClr val="006FB7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Bureau du Haut </a:t>
            </a:r>
            <a:r>
              <a:rPr lang="fr-FR" sz="1400" dirty="0" smtClean="0">
                <a:solidFill>
                  <a:schemeClr val="bg1"/>
                </a:solidFill>
              </a:rPr>
              <a:t>Commissariat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DROITS DE L’HOMME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NATIONS </a:t>
            </a:r>
            <a:r>
              <a:rPr lang="fr-FR" sz="2000" dirty="0" smtClean="0">
                <a:solidFill>
                  <a:schemeClr val="bg1"/>
                </a:solidFill>
              </a:rPr>
              <a:t>UNIES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18756" y="6435045"/>
            <a:ext cx="1235415" cy="276999"/>
          </a:xfrm>
          <a:prstGeom prst="rect">
            <a:avLst/>
          </a:prstGeom>
          <a:solidFill>
            <a:srgbClr val="006F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Nations Unies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4648200" cy="6858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52400" y="243573"/>
            <a:ext cx="8991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>
              <a:tabLst>
                <a:tab pos="503238" algn="l"/>
              </a:tabLst>
            </a:pPr>
            <a:r>
              <a:rPr lang="fr-FR" altLang="zh-CN" sz="3600" dirty="0" smtClean="0">
                <a:solidFill>
                  <a:schemeClr val="tx2"/>
                </a:solidFill>
                <a:cs typeface="Arial" charset="0"/>
              </a:rPr>
              <a:t>Incidence de la ratification internationale</a:t>
            </a:r>
            <a:endParaRPr lang="fr-FR" altLang="zh-CN" sz="36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52400" y="1371600"/>
            <a:ext cx="3581400" cy="3352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162800" y="2057400"/>
            <a:ext cx="1828800" cy="1752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urved Down Arrow 10"/>
          <p:cNvSpPr/>
          <p:nvPr/>
        </p:nvSpPr>
        <p:spPr>
          <a:xfrm>
            <a:off x="6019800" y="1295400"/>
            <a:ext cx="2133600" cy="655638"/>
          </a:xfrm>
          <a:prstGeom prst="curvedDownArrow">
            <a:avLst>
              <a:gd name="adj1" fmla="val 25000"/>
              <a:gd name="adj2" fmla="val 85163"/>
              <a:gd name="adj3" fmla="val 2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1143000" y="3810000"/>
            <a:ext cx="1371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600" dirty="0" smtClean="0">
                <a:latin typeface="Calibri" pitchFamily="-108" charset="0"/>
              </a:rPr>
              <a:t>Convention directement applicable</a:t>
            </a:r>
            <a:endParaRPr lang="fr-FR" sz="1600" dirty="0">
              <a:latin typeface="Calibri" pitchFamily="-108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6248400" y="3886200"/>
            <a:ext cx="15271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600" dirty="0" smtClean="0">
                <a:latin typeface="Calibri" pitchFamily="-108" charset="0"/>
              </a:rPr>
              <a:t>Convention doit être « transposée » dans le droit national pour être appliquée</a:t>
            </a:r>
            <a:endParaRPr lang="fr-FR" sz="1600" dirty="0">
              <a:latin typeface="Calibri" pitchFamily="-108" charset="0"/>
            </a:endParaRPr>
          </a:p>
        </p:txBody>
      </p:sp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lowchart: Process 23"/>
          <p:cNvSpPr/>
          <p:nvPr/>
        </p:nvSpPr>
        <p:spPr>
          <a:xfrm>
            <a:off x="2209800" y="2286000"/>
            <a:ext cx="914400" cy="13716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Droit national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7620000" y="2286000"/>
            <a:ext cx="914400" cy="1295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Droit national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4724400" y="1981200"/>
            <a:ext cx="1905000" cy="18288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Equal 28"/>
          <p:cNvSpPr/>
          <p:nvPr/>
        </p:nvSpPr>
        <p:spPr>
          <a:xfrm>
            <a:off x="1524000" y="2971800"/>
            <a:ext cx="533400" cy="381000"/>
          </a:xfrm>
          <a:prstGeom prst="math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76" name="TextBox 31"/>
          <p:cNvSpPr txBox="1">
            <a:spLocks noChangeArrowheads="1"/>
          </p:cNvSpPr>
          <p:nvPr/>
        </p:nvSpPr>
        <p:spPr bwMode="auto">
          <a:xfrm>
            <a:off x="1524000" y="2209800"/>
            <a:ext cx="45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6000" b="1">
                <a:solidFill>
                  <a:schemeClr val="accent1"/>
                </a:solidFill>
                <a:latin typeface="Calibri" pitchFamily="-108" charset="0"/>
              </a:rPr>
              <a:t>&gt;</a:t>
            </a:r>
          </a:p>
        </p:txBody>
      </p:sp>
      <p:sp>
        <p:nvSpPr>
          <p:cNvPr id="33" name="Not Equal 32"/>
          <p:cNvSpPr/>
          <p:nvPr/>
        </p:nvSpPr>
        <p:spPr>
          <a:xfrm>
            <a:off x="6629400" y="2667000"/>
            <a:ext cx="533400" cy="457200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40689" y="2347206"/>
            <a:ext cx="830911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00" dirty="0" smtClean="0"/>
              <a:t>Convention relative </a:t>
            </a:r>
            <a:r>
              <a:rPr lang="fr-FR" sz="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aux droits des personnes handicapées </a:t>
            </a:r>
            <a:r>
              <a:rPr lang="fr-FR" sz="500" dirty="0" smtClean="0"/>
              <a:t>et son Protocole additionnel</a:t>
            </a:r>
            <a:endParaRPr lang="fr-FR" sz="500" dirty="0"/>
          </a:p>
        </p:txBody>
      </p:sp>
      <p:sp>
        <p:nvSpPr>
          <p:cNvPr id="21" name="ZoneTexte 20"/>
          <p:cNvSpPr txBox="1"/>
          <p:nvPr/>
        </p:nvSpPr>
        <p:spPr>
          <a:xfrm>
            <a:off x="5261444" y="2261079"/>
            <a:ext cx="830911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00" dirty="0" smtClean="0"/>
              <a:t>Convention relative </a:t>
            </a:r>
            <a:r>
              <a:rPr lang="fr-FR" sz="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aux droits des personnes handicapées </a:t>
            </a:r>
            <a:r>
              <a:rPr lang="fr-FR" sz="500" dirty="0" smtClean="0"/>
              <a:t>et son Protocole additionnel</a:t>
            </a:r>
            <a:endParaRPr lang="fr-FR" sz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3600" dirty="0" smtClean="0"/>
              <a:t>Qui peut apporter son soutien à la ratification?</a:t>
            </a:r>
            <a:endParaRPr lang="fr-FR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278054"/>
              </p:ext>
            </p:extLst>
          </p:nvPr>
        </p:nvGraphicFramePr>
        <p:xfrm>
          <a:off x="741363" y="1498600"/>
          <a:ext cx="7566025" cy="4478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78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  <a:cs typeface="Arial" charset="0"/>
              </a:rPr>
              <a:t>			</a:t>
            </a:r>
            <a:r>
              <a:rPr lang="fr-FR" sz="3600" dirty="0" smtClean="0">
                <a:latin typeface="Arial" charset="0"/>
                <a:cs typeface="Arial" charset="0"/>
              </a:rPr>
              <a:t>DISCUSSION DE GROUPE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72243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741363" y="1365250"/>
            <a:ext cx="7588250" cy="4538663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 smtClean="0"/>
              <a:t>Comment apporter son soutien à la ratification?</a:t>
            </a:r>
            <a:endParaRPr lang="fr-FR" sz="4400" dirty="0"/>
          </a:p>
        </p:txBody>
      </p:sp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2800" dirty="0" smtClean="0">
                <a:latin typeface="Arial" charset="0"/>
                <a:cs typeface="Arial" charset="0"/>
              </a:rPr>
              <a:t>Comment apporter son soutien à la ratification?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5999" y="1166813"/>
            <a:ext cx="7289801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400" b="1" dirty="0" smtClean="0">
                <a:cs typeface="Arial" charset="0"/>
              </a:rPr>
              <a:t>L’Exécutif: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Consulter les ministères concernés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Déterminer le point de contact pour la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Lancer une consultation nationale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Examiner les lois et politiques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Déceler les lacunes dans la protection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Procéder à une analyse de l’intérêt national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Faire de la ratification un objectif national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Déterminer les bonnes pratiques dans la région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Demander l’assistance des Nations Unies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i="1" dirty="0" smtClean="0">
                <a:cs typeface="Arial" charset="0"/>
              </a:rPr>
              <a:t>D’autres idées?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fr-FR" sz="2800" dirty="0">
                <a:latin typeface="Arial" charset="0"/>
                <a:cs typeface="Arial" charset="0"/>
              </a:rPr>
              <a:t>Comment apporter son soutien à la ratification</a:t>
            </a:r>
            <a:r>
              <a:rPr lang="fr-FR" sz="2800" dirty="0" smtClean="0">
                <a:latin typeface="Arial" charset="0"/>
                <a:cs typeface="Arial" charset="0"/>
              </a:rPr>
              <a:t>?</a:t>
            </a:r>
            <a:br>
              <a:rPr lang="fr-FR" sz="2800" dirty="0" smtClean="0">
                <a:latin typeface="Arial" charset="0"/>
                <a:cs typeface="Arial" charset="0"/>
              </a:rPr>
            </a:br>
            <a:endParaRPr lang="fr-FR" sz="28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77460" y="1079658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400" b="1" dirty="0" smtClean="0">
                <a:cs typeface="Arial" charset="0"/>
              </a:rPr>
              <a:t>Le Parlement: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Vérifier si le Gouvernement a l’intention de ratifier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Utiliser la procédure parlementaire pour encourager la ratification, comme les questions au Ministre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Déposer un projet de loi d’initiative privée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Encourager le débat parlementaire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Mobiliser l’opinion publique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Dissuader les réserves et déclarations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Sensibiliser à la Convention et au processus de ratification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Encourager la ratification de la Convention et de son Protocole facultatif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400" i="1" dirty="0" smtClean="0">
                <a:cs typeface="Arial" charset="0"/>
              </a:rPr>
              <a:t>D’autres idées?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596151" y="115231"/>
            <a:ext cx="8306273" cy="1090612"/>
          </a:xfrm>
        </p:spPr>
        <p:txBody>
          <a:bodyPr/>
          <a:lstStyle/>
          <a:p>
            <a:pPr algn="ctr" eaLnBrk="1" hangingPunct="1"/>
            <a:r>
              <a:rPr lang="fr-FR" sz="2800" dirty="0">
                <a:latin typeface="Arial" charset="0"/>
                <a:cs typeface="Arial" charset="0"/>
              </a:rPr>
              <a:t>Comment apporter son soutien à la ratification?</a:t>
            </a:r>
            <a:endParaRPr lang="fr-FR" sz="28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450377" y="988717"/>
            <a:ext cx="8306274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200" b="1" dirty="0" smtClean="0">
                <a:cs typeface="Arial" charset="0"/>
              </a:rPr>
              <a:t>La société civile: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Former une coalition de soutien à la ratification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Contacter les organisations internationales de la société civile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Etablir un calendrier et une stratégie de campagne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Lancer une campagne médiatique de sensibilisation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Tenir un conférence nationale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Collecter des fonds pour un programme sur la ratification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Rencontrer des députés, les ministres concernés, l’institution nationale des droits de l’homme, etc.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Promouvoir la ratification auprès de la communauté des donateurs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S’informer sur les actions des Nations Unies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D’autres idées?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402637" cy="1090612"/>
          </a:xfrm>
        </p:spPr>
        <p:txBody>
          <a:bodyPr/>
          <a:lstStyle/>
          <a:p>
            <a:pPr algn="ctr" eaLnBrk="1" hangingPunct="1"/>
            <a:r>
              <a:rPr lang="fr-FR" sz="2800" dirty="0">
                <a:latin typeface="Arial" charset="0"/>
                <a:cs typeface="Arial" charset="0"/>
              </a:rPr>
              <a:t>Comment apporter son soutien à la ratification?</a:t>
            </a:r>
            <a:endParaRPr lang="fr-FR" sz="28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155380"/>
            <a:ext cx="77406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400" b="1" dirty="0" smtClean="0">
                <a:cs typeface="Arial" charset="0"/>
              </a:rPr>
              <a:t>Institution nationale des droits de l’homme (INDH):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Entreprendre des recherches sur les droits des personnes handicapées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Examiner les lois et politiques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Promouvoir la ratification dans les rapports annuels adressés au parlement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Délivrer des communiqués de presse en faveur de la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Sensibiliser la communauté nationale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Coopérer avec les OPH sur la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S’assurer de sa compétence concernant la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400" dirty="0" smtClean="0">
                <a:cs typeface="Arial" charset="0"/>
              </a:rPr>
              <a:t>D’autres idées?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2800" dirty="0">
                <a:latin typeface="Arial" charset="0"/>
                <a:cs typeface="Arial" charset="0"/>
              </a:rPr>
              <a:t>Comment apporter son soutien à la ratification?</a:t>
            </a:r>
            <a:endParaRPr lang="fr-FR" sz="28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2950" y="992640"/>
            <a:ext cx="8013700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200" b="1" dirty="0" smtClean="0">
                <a:cs typeface="Arial" charset="0"/>
              </a:rPr>
              <a:t>L’Equipe de pays des Nations Unies: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Discuter de la ratification avec les partenaires gouvernementaux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Recueillir les bonnes pratiques dans la région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Sensibiliser à la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Offrir un avis d’expert au Gouvernement et aux partenaires de la société civile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Aider les points de contact nationaux et les INDH en offrant une assistance technique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Promouvoir la ratification auprès de la communauté internationale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Soutenir la ratification dans les médias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Développer un programme de soutien à la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Soutenir et promouvoir la participation des OSC et des OPH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D’autres idées?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98450" y="365125"/>
            <a:ext cx="8618538" cy="11430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58800" y="950913"/>
            <a:ext cx="7477125" cy="5126037"/>
          </a:xfrm>
        </p:spPr>
        <p:txBody>
          <a:bodyPr/>
          <a:lstStyle/>
          <a:p>
            <a:pPr eaLnBrk="1" hangingPunct="1"/>
            <a:r>
              <a:rPr lang="fr-FR" sz="2000" dirty="0" smtClean="0">
                <a:latin typeface="Arial" charset="0"/>
                <a:cs typeface="Arial" charset="0"/>
              </a:rPr>
              <a:t>Convention relative aux droits des personnes handicapées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A/</a:t>
            </a:r>
            <a:r>
              <a:rPr lang="en-US" sz="2000" dirty="0" err="1" smtClean="0">
                <a:latin typeface="Arial" charset="0"/>
                <a:cs typeface="Arial" charset="0"/>
              </a:rPr>
              <a:t>HRC</a:t>
            </a:r>
            <a:r>
              <a:rPr lang="en-US" sz="2000" dirty="0" smtClean="0">
                <a:latin typeface="Arial" charset="0"/>
                <a:cs typeface="Arial" charset="0"/>
              </a:rPr>
              <a:t>/10/48</a:t>
            </a:r>
          </a:p>
          <a:p>
            <a:pPr eaLnBrk="1" hangingPunct="1"/>
            <a:r>
              <a:rPr lang="fr-FR" sz="2000" dirty="0" smtClean="0">
                <a:latin typeface="Arial" charset="0"/>
                <a:cs typeface="Arial" charset="0"/>
              </a:rPr>
              <a:t>Observations générales et recommandations par les organes conventionnels </a:t>
            </a:r>
            <a:r>
              <a:rPr lang="fr-FR" sz="2000" dirty="0" smtClean="0">
                <a:latin typeface="Arial" charset="0"/>
                <a:cs typeface="Arial" charset="0"/>
                <a:hlinkClick r:id="rId3"/>
              </a:rPr>
              <a:t>www.ohchr.org/english/bodies/</a:t>
            </a:r>
            <a:endParaRPr lang="fr-FR" sz="2000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2000" i="1" dirty="0" smtClean="0"/>
              <a:t>De </a:t>
            </a:r>
            <a:r>
              <a:rPr lang="fr-FR" sz="2000" i="1" dirty="0"/>
              <a:t>l’exclusion à l’égalité : Réalisation des droits des personnes handicapées - Guide à l’usage des parlementaires : la Convention relative aux droits des personnes handicapées et son protocole additionnel (HR/PUB/07/6</a:t>
            </a:r>
            <a:r>
              <a:rPr lang="fr-FR" sz="2000" i="1" dirty="0" smtClean="0"/>
              <a:t>)</a:t>
            </a:r>
            <a:endParaRPr lang="en-GB" sz="2000" dirty="0"/>
          </a:p>
          <a:p>
            <a:pPr eaLnBrk="1" hangingPunct="1"/>
            <a:r>
              <a:rPr lang="fr-FR" sz="2000" i="1" dirty="0">
                <a:latin typeface="Arial" charset="0"/>
                <a:cs typeface="Arial" charset="0"/>
              </a:rPr>
              <a:t>Convention relative aux droits des personnes handicapées : Guide de </a:t>
            </a:r>
            <a:r>
              <a:rPr lang="fr-FR" sz="2000" i="1" dirty="0" smtClean="0">
                <a:latin typeface="Arial" charset="0"/>
                <a:cs typeface="Arial" charset="0"/>
              </a:rPr>
              <a:t>sensibilisation</a:t>
            </a:r>
            <a:r>
              <a:rPr lang="en-US" sz="2000" dirty="0" smtClean="0">
                <a:latin typeface="Arial" charset="0"/>
                <a:cs typeface="Arial" charset="0"/>
              </a:rPr>
              <a:t>, </a:t>
            </a:r>
            <a:r>
              <a:rPr lang="fr-FR" sz="2000" dirty="0" smtClean="0">
                <a:latin typeface="Arial" charset="0"/>
                <a:cs typeface="Arial" charset="0"/>
              </a:rPr>
              <a:t>Série sur la formation professionnelle N° 15 (Publication des Nations Unies</a:t>
            </a:r>
            <a:r>
              <a:rPr lang="en-US" sz="20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fr-FR" sz="2000" dirty="0" smtClean="0">
                <a:latin typeface="Arial" charset="0"/>
                <a:cs typeface="Arial" charset="0"/>
              </a:rPr>
              <a:t>Comité des droits de l’homme, Observation générale N°24 (1994) sur les réserves au Pacte</a:t>
            </a: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Landmine Survivors Network, </a:t>
            </a:r>
            <a:r>
              <a:rPr lang="en-US" sz="2000" i="1" dirty="0" smtClean="0">
                <a:latin typeface="Arial" charset="0"/>
                <a:cs typeface="Arial" charset="0"/>
              </a:rPr>
              <a:t>Disability Rights Convention Ratification Campaign Handbook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</a:rPr>
              <a:t>(2006) </a:t>
            </a:r>
          </a:p>
          <a:p>
            <a:pPr eaLnBrk="1" hangingPunct="1">
              <a:buFont typeface="Arial" charset="0"/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68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Comprendre les étapes qui conduisent à la ratification de la Convention relative aux personnes handicapées et de son Protocole facultatif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114800" y="1112838"/>
            <a:ext cx="4791075" cy="592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Qu’est-ce que la ratification?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Qui est impliqué dans la ratification?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Facteurs influençant la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Etapes vers une ratification nationale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Etapes vers une ratification internationale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>
                <a:cs typeface="Arial" charset="0"/>
              </a:rPr>
              <a:t>R</a:t>
            </a:r>
            <a:r>
              <a:rPr lang="fr-FR" sz="2200" dirty="0" smtClean="0">
                <a:cs typeface="Arial" charset="0"/>
              </a:rPr>
              <a:t>atification internationale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>
                <a:cs typeface="Arial" charset="0"/>
              </a:rPr>
              <a:t>D</a:t>
            </a:r>
            <a:r>
              <a:rPr lang="fr-FR" sz="2200" dirty="0" smtClean="0">
                <a:cs typeface="Arial" charset="0"/>
              </a:rPr>
              <a:t>éclarations et réserves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Incidence de la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200" dirty="0" smtClean="0">
                <a:cs typeface="Arial" charset="0"/>
              </a:rPr>
              <a:t>Comment apporter son soutien à la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fr-FR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4269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Objectif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2063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Déroulé du module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90971" y="61921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Qu’est-ce que la ratification?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38587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700" i="1" dirty="0" smtClean="0">
                <a:cs typeface="Arial" charset="0"/>
              </a:rPr>
              <a:t>La ratification est un acte à travers lequel un Etat exprime sont consentement à être lié par une Convention. Elle implique généralement: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FR" sz="2700" i="1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cs typeface="Arial" charset="0"/>
              </a:rPr>
              <a:t>L’acceptation nationale de la Convention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cs typeface="Arial" charset="0"/>
              </a:rPr>
              <a:t>L’acceptation internationale de la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i="1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Etat de la ratification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0604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7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Date: 11 juillet 2014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FR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Convention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Signatures:			158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Ratifications: 		147</a:t>
            </a:r>
          </a:p>
          <a:p>
            <a:pPr marL="400050"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FR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Protocole facultatif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Signatures: 			92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</a:rPr>
              <a:t>Ratifications: 		82</a:t>
            </a:r>
          </a:p>
          <a:p>
            <a:pPr marL="400050"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700" dirty="0" smtClean="0">
                <a:latin typeface="Arial" pitchFamily="34" charset="0"/>
                <a:cs typeface="Arial" pitchFamily="34" charset="0"/>
                <a:hlinkClick r:id="rId3"/>
              </a:rPr>
              <a:t>http://treaties.un.org/Pages/Treaties.aspx?id=4</a:t>
            </a:r>
            <a:r>
              <a:rPr lang="fr-FR" sz="27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Qui est impliqué dans la ratification?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444625"/>
            <a:ext cx="7544904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fr-FR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Gouvernement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Parlement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Justice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Institution nationale des droits de l’homme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Organisations des personnes handicapées (OPH)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Organisations non gouvernementales (ONG)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700" dirty="0" smtClean="0">
                <a:cs typeface="Arial" charset="0"/>
              </a:rPr>
              <a:t>Bureau des affaires juridiques des Nations Unies</a:t>
            </a:r>
            <a:endParaRPr lang="fr-FR" sz="2700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Facteurs influençant la ratification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92088" y="1262063"/>
            <a:ext cx="3048000" cy="27432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Analyse nationale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5200" y="1568450"/>
            <a:ext cx="2133600" cy="1600200"/>
          </a:xfrm>
          <a:prstGeom prst="rect">
            <a:avLst/>
          </a:prstGeom>
          <a:noFill/>
          <a:ln>
            <a:solidFill>
              <a:schemeClr val="bg2">
                <a:lumMod val="25000"/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Ratification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5813425" y="1323975"/>
            <a:ext cx="3048000" cy="2743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Large consultation nationale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5400000" flipH="1">
            <a:off x="3048000" y="3584575"/>
            <a:ext cx="3048000" cy="274320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Groupes de pression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7455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Etapes vers la ratification nationale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40178201"/>
              </p:ext>
            </p:extLst>
          </p:nvPr>
        </p:nvGraphicFramePr>
        <p:xfrm>
          <a:off x="1006475" y="1481137"/>
          <a:ext cx="6248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7315200" y="1371600"/>
            <a:ext cx="1524000" cy="4191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Dépôt auprès des Nations Unies</a:t>
            </a:r>
            <a:endParaRPr lang="fr-FR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27038" y="274638"/>
            <a:ext cx="8329612" cy="1090612"/>
          </a:xfrm>
        </p:spPr>
        <p:txBody>
          <a:bodyPr/>
          <a:lstStyle/>
          <a:p>
            <a:pPr algn="ctr" eaLnBrk="1" hangingPunct="1"/>
            <a:r>
              <a:rPr lang="fr-FR" sz="3200" dirty="0" smtClean="0">
                <a:latin typeface="Arial" charset="0"/>
                <a:cs typeface="Arial" charset="0"/>
              </a:rPr>
              <a:t>Options de la ratification internationale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>
              <a:cs typeface="Arial" charset="0"/>
            </a:endParaRPr>
          </a:p>
        </p:txBody>
      </p:sp>
      <p:graphicFrame>
        <p:nvGraphicFramePr>
          <p:cNvPr id="6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03948"/>
              </p:ext>
            </p:extLst>
          </p:nvPr>
        </p:nvGraphicFramePr>
        <p:xfrm>
          <a:off x="427038" y="1111250"/>
          <a:ext cx="8534400" cy="4756236"/>
        </p:xfrm>
        <a:graphic>
          <a:graphicData uri="http://schemas.openxmlformats.org/drawingml/2006/table">
            <a:tbl>
              <a:tblPr/>
              <a:tblGrid>
                <a:gridCol w="1312862"/>
                <a:gridCol w="1612900"/>
                <a:gridCol w="3094038"/>
                <a:gridCol w="2514600"/>
              </a:tblGrid>
              <a:tr h="531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QUI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OPTIONS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ETAPES NECESSAIRES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RESULTATS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4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Etats et organisations d’intégration régionale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SIGNATURE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Signature de la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S’abstenir de tout acte incompatible avec l’objet et le but de la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23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Etats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RATIFICATION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Signature préalable requise (processus en deux temps)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Dépôt de l’instrument de ratification auprès du dépositaire de la Convention (Secrétaire général des Nations Unies)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Consentement à être lié par la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07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Organisations d’intégration régionale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CONFIRMATION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Signature préalable requise (processus en deux temps)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Acte de confirmation formelle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Consentement à être lié par la Convention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916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Etats et organisations d’intégration régionale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ADHESION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Aucune signature préalable requise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Dépôt de l’instrument d’adhésion auprès du dépositaire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Consentement à être lié par la Convention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94556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		</a:t>
            </a:r>
            <a:r>
              <a:rPr lang="fr-FR" sz="3600" dirty="0" smtClean="0">
                <a:latin typeface="Arial" charset="0"/>
                <a:cs typeface="Arial" charset="0"/>
              </a:rPr>
              <a:t>Déclarations et réserves		</a:t>
            </a:r>
            <a:r>
              <a:rPr lang="en-US" sz="3600" dirty="0" smtClean="0">
                <a:latin typeface="Arial" charset="0"/>
                <a:cs typeface="Arial" charset="0"/>
              </a:rPr>
              <a:t>	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143000" y="1144621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400" dirty="0">
                <a:cs typeface="Arial" charset="0"/>
              </a:rPr>
              <a:t>D</a:t>
            </a:r>
            <a:r>
              <a:rPr lang="fr-FR" sz="2400" dirty="0" smtClean="0">
                <a:cs typeface="Arial" charset="0"/>
              </a:rPr>
              <a:t>éclaration </a:t>
            </a:r>
            <a:r>
              <a:rPr lang="fr-FR" sz="2400" dirty="0">
                <a:cs typeface="Arial" charset="0"/>
              </a:rPr>
              <a:t>unilatérale, quel que </a:t>
            </a:r>
            <a:r>
              <a:rPr lang="fr-FR" sz="2400" dirty="0" smtClean="0">
                <a:cs typeface="Arial" charset="0"/>
              </a:rPr>
              <a:t>soit </a:t>
            </a:r>
            <a:r>
              <a:rPr lang="fr-FR" sz="2400" dirty="0">
                <a:cs typeface="Arial" charset="0"/>
              </a:rPr>
              <a:t>sa désignation, faite par un Etat quand il </a:t>
            </a:r>
            <a:r>
              <a:rPr lang="fr-FR" sz="2400" dirty="0" smtClean="0">
                <a:cs typeface="Arial" charset="0"/>
              </a:rPr>
              <a:t>signe ou ratifie </a:t>
            </a:r>
            <a:r>
              <a:rPr lang="fr-FR" sz="2400" dirty="0">
                <a:cs typeface="Arial" charset="0"/>
              </a:rPr>
              <a:t>un </a:t>
            </a:r>
            <a:r>
              <a:rPr lang="fr-FR" sz="2400" dirty="0" smtClean="0">
                <a:cs typeface="Arial" charset="0"/>
              </a:rPr>
              <a:t>traité, </a:t>
            </a:r>
            <a:r>
              <a:rPr lang="fr-FR" sz="2400" dirty="0">
                <a:cs typeface="Arial" charset="0"/>
              </a:rPr>
              <a:t>par laquelle il vise à exclure ou à modifier l'effet juridique de certaines dispositions du traité dans leur application à cet </a:t>
            </a:r>
            <a:r>
              <a:rPr lang="fr-FR" sz="2400" dirty="0" smtClean="0">
                <a:cs typeface="Arial" charset="0"/>
              </a:rPr>
              <a:t>Etat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FR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fr-FR" sz="2400" dirty="0" smtClean="0">
                <a:cs typeface="Arial" charset="0"/>
              </a:rPr>
              <a:t>ne </a:t>
            </a:r>
            <a:r>
              <a:rPr lang="fr-FR" sz="2400" dirty="0">
                <a:cs typeface="Arial" charset="0"/>
              </a:rPr>
              <a:t>peuvent être incompatibles avec l'objet et le but du </a:t>
            </a:r>
            <a:r>
              <a:rPr lang="fr-FR" sz="2400" dirty="0" smtClean="0">
                <a:cs typeface="Arial" charset="0"/>
              </a:rPr>
              <a:t>traité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fr-FR" sz="2400" dirty="0" smtClean="0">
                <a:cs typeface="Arial" charset="0"/>
              </a:rPr>
              <a:t>ne peuvent diminuer la portée de la protection offerte par le traité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fr-FR" sz="2400" dirty="0" smtClean="0">
                <a:cs typeface="Arial" charset="0"/>
              </a:rPr>
              <a:t>Etats peuvent objecter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FR" sz="24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FR" sz="2400" i="1" dirty="0" smtClean="0">
                <a:cs typeface="Arial" charset="0"/>
              </a:rPr>
              <a:t>Les organes conventionnels n’aiment guère les réserves!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244A8B-E5B2-4A71-96C9-3CFD640C569F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4117</TotalTime>
  <Words>1216</Words>
  <Application>Microsoft Office PowerPoint</Application>
  <PresentationFormat>Affichage à l'écran (4:3)</PresentationFormat>
  <Paragraphs>256</Paragraphs>
  <Slides>18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ＭＳ Ｐゴシック</vt:lpstr>
      <vt:lpstr>Wingdings</vt:lpstr>
      <vt:lpstr>Thème Office</vt:lpstr>
      <vt:lpstr>La Ratification </vt:lpstr>
      <vt:lpstr>Présentation PowerPoint</vt:lpstr>
      <vt:lpstr>Qu’est-ce que la ratification?</vt:lpstr>
      <vt:lpstr>Etat de la ratification</vt:lpstr>
      <vt:lpstr>Qui est impliqué dans la ratification? </vt:lpstr>
      <vt:lpstr>Facteurs influençant la ratification</vt:lpstr>
      <vt:lpstr>Etapes vers la ratification nationale</vt:lpstr>
      <vt:lpstr>Options de la ratification internationale</vt:lpstr>
      <vt:lpstr>  Déclarations et réserves    </vt:lpstr>
      <vt:lpstr>Présentation PowerPoint</vt:lpstr>
      <vt:lpstr>Qui peut apporter son soutien à la ratification?</vt:lpstr>
      <vt:lpstr>   DISCUSSION DE GROUPE</vt:lpstr>
      <vt:lpstr>Comment apporter son soutien à la ratification?</vt:lpstr>
      <vt:lpstr>Comment apporter son soutien à la ratification? </vt:lpstr>
      <vt:lpstr>Comment apporter son soutien à la ratification?</vt:lpstr>
      <vt:lpstr>Comment apporter son soutien à la ratification?</vt:lpstr>
      <vt:lpstr>Comment apporter son soutien à la ratification?</vt:lpstr>
      <vt:lpstr>Sources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240</cp:revision>
  <cp:lastPrinted>2011-09-15T10:01:29Z</cp:lastPrinted>
  <dcterms:created xsi:type="dcterms:W3CDTF">2010-05-19T14:44:31Z</dcterms:created>
  <dcterms:modified xsi:type="dcterms:W3CDTF">2015-09-29T19:50:37Z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